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3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E4FDE-0ED4-41E1-AA29-9892560492A7}" type="datetimeFigureOut">
              <a:rPr lang="en-US" smtClean="0"/>
              <a:t>2/4/22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tsgetsmarter.wordpress.com/" TargetMode="External"/><Relationship Id="rId2" Type="http://schemas.openxmlformats.org/officeDocument/2006/relationships/hyperlink" Target="https://wordpress.com/start?ref=image-landing-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google.com/store/apps/details?id=org.wordpress.android&amp;referrer=utm_source%3Dwordpress.com%26utm_medium%3Dwebsite%26utm_campaign%3Dimage-landing-page-new" TargetMode="External"/><Relationship Id="rId5" Type="http://schemas.openxmlformats.org/officeDocument/2006/relationships/hyperlink" Target="https://itunes.apple.com/app/apple-store/id335703880?pt=299112&amp;ct=image-landing-page-new&amp;mt=8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Acids, Bases and Buffers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 pg. 28-29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Acids are solutions with a greater number of hydrogen ions (H</a:t>
            </a:r>
            <a:r>
              <a:rPr lang="en-US" baseline="30000" dirty="0"/>
              <a:t>+</a:t>
            </a:r>
            <a:r>
              <a:rPr lang="en-US" dirty="0"/>
              <a:t>) than hydroxide (OH</a:t>
            </a:r>
            <a:r>
              <a:rPr lang="en-US" baseline="30000" dirty="0"/>
              <a:t>-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Acids taste sour.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Acids turn blue litmus paper red.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Acids have a pH below 7.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Examples of acids include stomach acid, lemon juice, cola, vinegar, coffee and rain water.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Bases have a greater concentration of hydroxide ions than hydrogen ions. 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Bases taste bitter.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Bases feel slippery.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Bases turn red litmus paper blue.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Bases have a pH greater than 7.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 Scale.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pH scale measures how acidic or basic a solution is.</a:t>
            </a:r>
          </a:p>
          <a:p>
            <a:r>
              <a:rPr lang="en-US" dirty="0"/>
              <a:t>The pH scale ranges from 0-14.  A pH less than 7 is an acidic solutions and a pH greater than 7 are basic.</a:t>
            </a:r>
          </a:p>
          <a:p>
            <a:r>
              <a:rPr lang="en-US" dirty="0"/>
              <a:t>pH means “per hydrogen ions”.</a:t>
            </a:r>
          </a:p>
          <a:p>
            <a:r>
              <a:rPr lang="en-US" dirty="0"/>
              <a:t>pH=7 is neutral  = 1 x 10</a:t>
            </a:r>
            <a:r>
              <a:rPr lang="en-US" baseline="30000" dirty="0"/>
              <a:t>-7</a:t>
            </a:r>
            <a:r>
              <a:rPr lang="en-US" dirty="0"/>
              <a:t> hydrogen ion concentration.</a:t>
            </a:r>
          </a:p>
          <a:p>
            <a:pPr>
              <a:buNone/>
            </a:pPr>
            <a:r>
              <a:rPr lang="en-US" b="1" dirty="0"/>
              <a:t>		H</a:t>
            </a:r>
            <a:r>
              <a:rPr lang="en-US" b="1" baseline="-25000" dirty="0"/>
              <a:t>2</a:t>
            </a:r>
            <a:r>
              <a:rPr lang="en-US" b="1" dirty="0"/>
              <a:t>O  		[H</a:t>
            </a:r>
            <a:r>
              <a:rPr lang="en-US" b="1" baseline="30000" dirty="0"/>
              <a:t>+</a:t>
            </a:r>
            <a:r>
              <a:rPr lang="en-US" b="1" dirty="0"/>
              <a:t>]	+	[OH</a:t>
            </a:r>
            <a:r>
              <a:rPr lang="en-US" b="1" baseline="30000" dirty="0"/>
              <a:t>-</a:t>
            </a:r>
            <a:r>
              <a:rPr lang="en-US" b="1" dirty="0"/>
              <a:t>]</a:t>
            </a:r>
          </a:p>
          <a:p>
            <a:r>
              <a:rPr lang="en-US" b="1" dirty="0"/>
              <a:t>Neutralization reactions: </a:t>
            </a:r>
            <a:r>
              <a:rPr lang="en-US" dirty="0"/>
              <a:t>when an acid is added to base the product is a salt and water.</a:t>
            </a:r>
          </a:p>
          <a:p>
            <a:pPr>
              <a:buNone/>
            </a:pPr>
            <a:endParaRPr lang="en-US" dirty="0"/>
          </a:p>
          <a:p>
            <a:pPr lvl="2"/>
            <a:r>
              <a:rPr lang="en-US" sz="2600" b="1" dirty="0" err="1"/>
              <a:t>HCl</a:t>
            </a:r>
            <a:r>
              <a:rPr lang="en-US" sz="2600" b="1" dirty="0"/>
              <a:t>  	+ 	</a:t>
            </a:r>
            <a:r>
              <a:rPr lang="en-US" sz="2600" b="1" dirty="0" err="1"/>
              <a:t>NaOH</a:t>
            </a:r>
            <a:r>
              <a:rPr lang="en-US" sz="2600" b="1" dirty="0"/>
              <a:t> 	 	</a:t>
            </a:r>
            <a:r>
              <a:rPr lang="en-US" sz="2600" b="1" dirty="0" err="1"/>
              <a:t>NaCl</a:t>
            </a:r>
            <a:r>
              <a:rPr lang="en-US" sz="2600" b="1" dirty="0"/>
              <a:t>	+	H</a:t>
            </a:r>
            <a:r>
              <a:rPr lang="en-US" sz="2600" b="1" baseline="-25000" dirty="0"/>
              <a:t>2</a:t>
            </a:r>
            <a:r>
              <a:rPr lang="en-US" sz="2600" b="1" dirty="0"/>
              <a:t>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42930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58772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D320-C657-E84A-AA10-7AC983DD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/>
          <a:lstStyle/>
          <a:p>
            <a:pPr algn="ctr"/>
            <a:r>
              <a:rPr lang="en-US" altLang="en-US" b="1" u="sng" dirty="0"/>
              <a:t>The pH Scale</a:t>
            </a:r>
            <a:endParaRPr lang="fr-CA" b="1" u="sng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182196-D16A-334E-AC96-F980757FA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692" y="6210995"/>
            <a:ext cx="5961498" cy="345641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8AB6812-B46B-C943-A6F9-F53F4B74B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492" y="-3363021"/>
            <a:ext cx="6353895" cy="1651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  <a:hlinkClick r:id="rId2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  <a:hlinkClick r:id="rId2"/>
              </a:rPr>
              <a:t>Start Your Own Site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</a:rPr>
              <a:t>  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  <a:hlinkClick r:id="rId3"/>
              </a:rPr>
              <a:t>     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  <a:hlinkClick r:id="rId3"/>
              </a:rPr>
              <a:t>Letsgetsmarter on WordPress.com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  </a:t>
            </a:r>
            <a:r>
              <a:rPr kumimoji="0" lang="en-US" altLang="en-US" sz="48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3C56"/>
                </a:solidFill>
                <a:effectLst/>
                <a:latin typeface="-apple-system"/>
              </a:rPr>
              <a:t>There's more to discover in the WordPress app.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  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  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8">
            <a:hlinkClick r:id="rId3"/>
            <a:extLst>
              <a:ext uri="{FF2B5EF4-FFF2-40B4-BE49-F238E27FC236}">
                <a16:creationId xmlns:a16="http://schemas.microsoft.com/office/drawing/2014/main" id="{039EC76C-D515-C840-BE3C-DB76A987C4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642" y="907827"/>
            <a:ext cx="211796" cy="21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17E9B3AD-7DA1-8641-8FE1-C44F01440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67" y="1196752"/>
            <a:ext cx="6627465" cy="531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0" descr="Download on the App Store">
            <a:hlinkClick r:id="rId5"/>
            <a:extLst>
              <a:ext uri="{FF2B5EF4-FFF2-40B4-BE49-F238E27FC236}">
                <a16:creationId xmlns:a16="http://schemas.microsoft.com/office/drawing/2014/main" id="{F18540EA-BE66-0242-9E29-EE672CB1FF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58267" y="8802465"/>
            <a:ext cx="211796" cy="21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5" name="AutoShape 11" descr="Download on the App Store">
            <a:hlinkClick r:id="rId6"/>
            <a:extLst>
              <a:ext uri="{FF2B5EF4-FFF2-40B4-BE49-F238E27FC236}">
                <a16:creationId xmlns:a16="http://schemas.microsoft.com/office/drawing/2014/main" id="{446BC722-0C1B-0C40-85BC-4541792F47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39280" y="8802465"/>
            <a:ext cx="211796" cy="21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6" name="AutoShape 12" descr=":)">
            <a:extLst>
              <a:ext uri="{FF2B5EF4-FFF2-40B4-BE49-F238E27FC236}">
                <a16:creationId xmlns:a16="http://schemas.microsoft.com/office/drawing/2014/main" id="{FE61BCC6-6143-B145-B30F-0D0802197C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0492" y="9091390"/>
            <a:ext cx="211796" cy="21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buffer is a chemical or combination of chemicals that keep the pH in a “normal” range.</a:t>
            </a:r>
          </a:p>
          <a:p>
            <a:r>
              <a:rPr lang="en-US" dirty="0"/>
              <a:t>Buffers resist pH changes by absorbing excess acids (H</a:t>
            </a:r>
            <a:r>
              <a:rPr lang="en-US" baseline="30000" dirty="0"/>
              <a:t>+</a:t>
            </a:r>
            <a:r>
              <a:rPr lang="en-US" dirty="0"/>
              <a:t> ions) or bases (OH</a:t>
            </a:r>
            <a:r>
              <a:rPr lang="en-US" baseline="30000" dirty="0"/>
              <a:t>- </a:t>
            </a:r>
            <a:r>
              <a:rPr lang="en-US" dirty="0"/>
              <a:t>ions).</a:t>
            </a:r>
          </a:p>
          <a:p>
            <a:r>
              <a:rPr lang="en-US" dirty="0"/>
              <a:t>Buffers in the stomach maintain the pH between 2.5 and 3.0.</a:t>
            </a:r>
          </a:p>
          <a:p>
            <a:r>
              <a:rPr lang="en-US" dirty="0"/>
              <a:t>Buffers in the blood maintain the pH at 7.4 because of carbonic acid (H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 and bicarbonate ions (HCO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).</a:t>
            </a:r>
          </a:p>
          <a:p>
            <a:pPr lvl="2"/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b="1" baseline="-25000" dirty="0"/>
              <a:t>3</a:t>
            </a:r>
            <a:r>
              <a:rPr lang="en-US" b="1" dirty="0"/>
              <a:t>			H</a:t>
            </a:r>
            <a:r>
              <a:rPr lang="en-US" b="1" baseline="30000" dirty="0"/>
              <a:t>+</a:t>
            </a:r>
            <a:r>
              <a:rPr lang="en-US" b="1" dirty="0"/>
              <a:t>	+	HCO</a:t>
            </a:r>
            <a:r>
              <a:rPr lang="en-US" b="1" baseline="-25000" dirty="0"/>
              <a:t>3</a:t>
            </a:r>
            <a:r>
              <a:rPr lang="en-US" b="1" baseline="30000" dirty="0"/>
              <a:t>-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56612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2AC22-BC22-FF47-A55E-4DC928E3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altLang="en-US" u="sng" dirty="0"/>
              <a:t>Buffers in Biology</a:t>
            </a:r>
            <a:endParaRPr lang="fr-CA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F27CA-5BD1-6E43-B4B5-CAE9B0F7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623792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 sz="2800" dirty="0"/>
              <a:t>Health of organisms requires maintaining pH of body fluids within narrow limits</a:t>
            </a:r>
          </a:p>
          <a:p>
            <a:pPr lvl="1">
              <a:spcBef>
                <a:spcPct val="55000"/>
              </a:spcBef>
            </a:pPr>
            <a:r>
              <a:rPr lang="en-US" altLang="en-US" dirty="0"/>
              <a:t>Human blood normally 7.4 (slightly basic)</a:t>
            </a:r>
          </a:p>
          <a:p>
            <a:pPr lvl="1">
              <a:spcBef>
                <a:spcPct val="55000"/>
              </a:spcBef>
            </a:pPr>
            <a:r>
              <a:rPr lang="en-US" altLang="en-US" dirty="0"/>
              <a:t>Many foods and metabolic processes add or subtract H</a:t>
            </a:r>
            <a:r>
              <a:rPr lang="en-US" altLang="en-US" baseline="30000" dirty="0"/>
              <a:t>+ </a:t>
            </a:r>
            <a:r>
              <a:rPr lang="en-US" altLang="en-US" dirty="0"/>
              <a:t>or</a:t>
            </a:r>
            <a:r>
              <a:rPr lang="en-US" altLang="en-US" baseline="30000" dirty="0"/>
              <a:t> </a:t>
            </a:r>
            <a:r>
              <a:rPr lang="en-US" altLang="en-US" dirty="0"/>
              <a:t>OH</a:t>
            </a:r>
            <a:r>
              <a:rPr lang="en-US" altLang="en-US" baseline="30000" dirty="0"/>
              <a:t>-</a:t>
            </a:r>
            <a:r>
              <a:rPr lang="en-US" altLang="en-US" dirty="0"/>
              <a:t> ions</a:t>
            </a:r>
            <a:endParaRPr lang="en-US" altLang="en-US" baseline="30000" dirty="0"/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Reducing blood pH to 7.0 results in acidosis</a:t>
            </a:r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Increasing blood pH to 7.8 results </a:t>
            </a:r>
            <a:r>
              <a:rPr lang="en-US" altLang="en-US" sz="2000"/>
              <a:t>in alkalosis</a:t>
            </a:r>
            <a:endParaRPr lang="en-US" altLang="en-US" sz="2000" dirty="0"/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Both life threatening situations!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67583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380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Constantia</vt:lpstr>
      <vt:lpstr>Wingdings 2</vt:lpstr>
      <vt:lpstr>Flow</vt:lpstr>
      <vt:lpstr>Acids, Bases and Buffers</vt:lpstr>
      <vt:lpstr>Characteristics of Acids</vt:lpstr>
      <vt:lpstr>Characteristics of Bases</vt:lpstr>
      <vt:lpstr>The pH Scale.</vt:lpstr>
      <vt:lpstr>The pH Scale</vt:lpstr>
      <vt:lpstr>Buffers </vt:lpstr>
      <vt:lpstr>Buffers in Biology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 and Buffers</dc:title>
  <dc:creator>Michelle DeBou</dc:creator>
  <cp:lastModifiedBy>Michelle Debou</cp:lastModifiedBy>
  <cp:revision>20</cp:revision>
  <dcterms:created xsi:type="dcterms:W3CDTF">2011-09-25T20:22:21Z</dcterms:created>
  <dcterms:modified xsi:type="dcterms:W3CDTF">2022-02-04T22:14:25Z</dcterms:modified>
</cp:coreProperties>
</file>